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3" r:id="rId6"/>
    <p:sldId id="264" r:id="rId7"/>
    <p:sldId id="269" r:id="rId8"/>
    <p:sldId id="266" r:id="rId9"/>
    <p:sldId id="265" r:id="rId10"/>
    <p:sldId id="267" r:id="rId11"/>
    <p:sldId id="268" r:id="rId12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DA8A3-5447-433F-8D94-363AD2E88522}" v="16" dt="2023-05-03T11:22:14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Morris" userId="3dc0af20-b994-408c-b2ef-dd22e7b1ed7b" providerId="ADAL" clId="{B2FDA8A3-5447-433F-8D94-363AD2E88522}"/>
    <pc:docChg chg="modSld">
      <pc:chgData name="Liz Morris" userId="3dc0af20-b994-408c-b2ef-dd22e7b1ed7b" providerId="ADAL" clId="{B2FDA8A3-5447-433F-8D94-363AD2E88522}" dt="2023-05-03T11:22:14.705" v="16"/>
      <pc:docMkLst>
        <pc:docMk/>
      </pc:docMkLst>
      <pc:sldChg chg="addSp delSp modSp mod modTransition modAnim">
        <pc:chgData name="Liz Morris" userId="3dc0af20-b994-408c-b2ef-dd22e7b1ed7b" providerId="ADAL" clId="{B2FDA8A3-5447-433F-8D94-363AD2E88522}" dt="2023-05-03T11:00:13.360" v="7"/>
        <pc:sldMkLst>
          <pc:docMk/>
          <pc:sldMk cId="0" sldId="256"/>
        </pc:sldMkLst>
        <pc:picChg chg="add del mod">
          <ac:chgData name="Liz Morris" userId="3dc0af20-b994-408c-b2ef-dd22e7b1ed7b" providerId="ADAL" clId="{B2FDA8A3-5447-433F-8D94-363AD2E88522}" dt="2023-05-03T10:57:17.005" v="2"/>
          <ac:picMkLst>
            <pc:docMk/>
            <pc:sldMk cId="0" sldId="256"/>
            <ac:picMk id="6" creationId="{F788FE14-0793-93DD-7A54-DD1944EEE0E6}"/>
          </ac:picMkLst>
        </pc:picChg>
        <pc:picChg chg="add del mod ord">
          <ac:chgData name="Liz Morris" userId="3dc0af20-b994-408c-b2ef-dd22e7b1ed7b" providerId="ADAL" clId="{B2FDA8A3-5447-433F-8D94-363AD2E88522}" dt="2023-05-03T10:57:25.146" v="3"/>
          <ac:picMkLst>
            <pc:docMk/>
            <pc:sldMk cId="0" sldId="256"/>
            <ac:picMk id="11" creationId="{BBDE2A71-1B9C-96F6-5318-3794C8799CA3}"/>
          </ac:picMkLst>
        </pc:picChg>
        <pc:picChg chg="add del mod">
          <ac:chgData name="Liz Morris" userId="3dc0af20-b994-408c-b2ef-dd22e7b1ed7b" providerId="ADAL" clId="{B2FDA8A3-5447-433F-8D94-363AD2E88522}" dt="2023-05-03T10:58:29.819" v="4"/>
          <ac:picMkLst>
            <pc:docMk/>
            <pc:sldMk cId="0" sldId="256"/>
            <ac:picMk id="12" creationId="{B9B6B828-BFE6-5EC3-AB84-9E97EA10AB04}"/>
          </ac:picMkLst>
        </pc:picChg>
        <pc:picChg chg="add del mod">
          <ac:chgData name="Liz Morris" userId="3dc0af20-b994-408c-b2ef-dd22e7b1ed7b" providerId="ADAL" clId="{B2FDA8A3-5447-433F-8D94-363AD2E88522}" dt="2023-05-03T10:59:42.279" v="6"/>
          <ac:picMkLst>
            <pc:docMk/>
            <pc:sldMk cId="0" sldId="256"/>
            <ac:picMk id="20" creationId="{8BDFCB0C-AD67-0DE0-DFA2-158CDFAA302C}"/>
          </ac:picMkLst>
        </pc:picChg>
        <pc:picChg chg="add mod">
          <ac:chgData name="Liz Morris" userId="3dc0af20-b994-408c-b2ef-dd22e7b1ed7b" providerId="ADAL" clId="{B2FDA8A3-5447-433F-8D94-363AD2E88522}" dt="2023-05-03T11:00:13.360" v="7"/>
          <ac:picMkLst>
            <pc:docMk/>
            <pc:sldMk cId="0" sldId="256"/>
            <ac:picMk id="28" creationId="{E8F339F9-3CA1-68E1-6CDC-5853BF92FC1A}"/>
          </ac:picMkLst>
        </pc:picChg>
      </pc:sldChg>
      <pc:sldChg chg="addSp modSp">
        <pc:chgData name="Liz Morris" userId="3dc0af20-b994-408c-b2ef-dd22e7b1ed7b" providerId="ADAL" clId="{B2FDA8A3-5447-433F-8D94-363AD2E88522}" dt="2023-05-03T11:03:15.170" v="8"/>
        <pc:sldMkLst>
          <pc:docMk/>
          <pc:sldMk cId="819346811" sldId="263"/>
        </pc:sldMkLst>
        <pc:picChg chg="add mod">
          <ac:chgData name="Liz Morris" userId="3dc0af20-b994-408c-b2ef-dd22e7b1ed7b" providerId="ADAL" clId="{B2FDA8A3-5447-433F-8D94-363AD2E88522}" dt="2023-05-03T11:03:15.170" v="8"/>
          <ac:picMkLst>
            <pc:docMk/>
            <pc:sldMk cId="819346811" sldId="263"/>
            <ac:picMk id="13" creationId="{151E8492-A4DF-7509-5A71-7653E8E175E3}"/>
          </ac:picMkLst>
        </pc:picChg>
      </pc:sldChg>
      <pc:sldChg chg="addSp modSp">
        <pc:chgData name="Liz Morris" userId="3dc0af20-b994-408c-b2ef-dd22e7b1ed7b" providerId="ADAL" clId="{B2FDA8A3-5447-433F-8D94-363AD2E88522}" dt="2023-05-03T11:06:46.269" v="9"/>
        <pc:sldMkLst>
          <pc:docMk/>
          <pc:sldMk cId="2370810851" sldId="264"/>
        </pc:sldMkLst>
        <pc:picChg chg="add mod">
          <ac:chgData name="Liz Morris" userId="3dc0af20-b994-408c-b2ef-dd22e7b1ed7b" providerId="ADAL" clId="{B2FDA8A3-5447-433F-8D94-363AD2E88522}" dt="2023-05-03T11:06:46.269" v="9"/>
          <ac:picMkLst>
            <pc:docMk/>
            <pc:sldMk cId="2370810851" sldId="264"/>
            <ac:picMk id="8" creationId="{3A7E10D9-CBDB-F5CC-0A04-89768A991B3E}"/>
          </ac:picMkLst>
        </pc:picChg>
      </pc:sldChg>
      <pc:sldChg chg="addSp modSp">
        <pc:chgData name="Liz Morris" userId="3dc0af20-b994-408c-b2ef-dd22e7b1ed7b" providerId="ADAL" clId="{B2FDA8A3-5447-433F-8D94-363AD2E88522}" dt="2023-05-03T11:15:21.309" v="12"/>
        <pc:sldMkLst>
          <pc:docMk/>
          <pc:sldMk cId="3722975224" sldId="265"/>
        </pc:sldMkLst>
        <pc:picChg chg="add mod">
          <ac:chgData name="Liz Morris" userId="3dc0af20-b994-408c-b2ef-dd22e7b1ed7b" providerId="ADAL" clId="{B2FDA8A3-5447-433F-8D94-363AD2E88522}" dt="2023-05-03T11:15:21.309" v="12"/>
          <ac:picMkLst>
            <pc:docMk/>
            <pc:sldMk cId="3722975224" sldId="265"/>
            <ac:picMk id="8" creationId="{515F502C-70FC-296F-2530-DA143CF15C6F}"/>
          </ac:picMkLst>
        </pc:picChg>
      </pc:sldChg>
      <pc:sldChg chg="addSp modSp">
        <pc:chgData name="Liz Morris" userId="3dc0af20-b994-408c-b2ef-dd22e7b1ed7b" providerId="ADAL" clId="{B2FDA8A3-5447-433F-8D94-363AD2E88522}" dt="2023-05-03T11:13:28.436" v="11"/>
        <pc:sldMkLst>
          <pc:docMk/>
          <pc:sldMk cId="3798525138" sldId="266"/>
        </pc:sldMkLst>
        <pc:picChg chg="add mod">
          <ac:chgData name="Liz Morris" userId="3dc0af20-b994-408c-b2ef-dd22e7b1ed7b" providerId="ADAL" clId="{B2FDA8A3-5447-433F-8D94-363AD2E88522}" dt="2023-05-03T11:13:28.436" v="11"/>
          <ac:picMkLst>
            <pc:docMk/>
            <pc:sldMk cId="3798525138" sldId="266"/>
            <ac:picMk id="8" creationId="{1E05D2DE-F542-3D65-B2AF-F315D193397B}"/>
          </ac:picMkLst>
        </pc:picChg>
      </pc:sldChg>
      <pc:sldChg chg="addSp modSp">
        <pc:chgData name="Liz Morris" userId="3dc0af20-b994-408c-b2ef-dd22e7b1ed7b" providerId="ADAL" clId="{B2FDA8A3-5447-433F-8D94-363AD2E88522}" dt="2023-05-03T11:17:24.210" v="13"/>
        <pc:sldMkLst>
          <pc:docMk/>
          <pc:sldMk cId="1058814612" sldId="267"/>
        </pc:sldMkLst>
        <pc:picChg chg="add mod">
          <ac:chgData name="Liz Morris" userId="3dc0af20-b994-408c-b2ef-dd22e7b1ed7b" providerId="ADAL" clId="{B2FDA8A3-5447-433F-8D94-363AD2E88522}" dt="2023-05-03T11:17:24.210" v="13"/>
          <ac:picMkLst>
            <pc:docMk/>
            <pc:sldMk cId="1058814612" sldId="267"/>
            <ac:picMk id="8" creationId="{0929B072-ED4A-8CF4-6D7D-31B45D61D40A}"/>
          </ac:picMkLst>
        </pc:picChg>
      </pc:sldChg>
      <pc:sldChg chg="addSp delSp modSp modTransition modAnim">
        <pc:chgData name="Liz Morris" userId="3dc0af20-b994-408c-b2ef-dd22e7b1ed7b" providerId="ADAL" clId="{B2FDA8A3-5447-433F-8D94-363AD2E88522}" dt="2023-05-03T11:22:14.705" v="16"/>
        <pc:sldMkLst>
          <pc:docMk/>
          <pc:sldMk cId="4182877081" sldId="268"/>
        </pc:sldMkLst>
        <pc:picChg chg="add del mod">
          <ac:chgData name="Liz Morris" userId="3dc0af20-b994-408c-b2ef-dd22e7b1ed7b" providerId="ADAL" clId="{B2FDA8A3-5447-433F-8D94-363AD2E88522}" dt="2023-05-03T11:20:56.962" v="15"/>
          <ac:picMkLst>
            <pc:docMk/>
            <pc:sldMk cId="4182877081" sldId="268"/>
            <ac:picMk id="8" creationId="{D9AF13E4-E9A1-368F-DA12-076412DBA253}"/>
          </ac:picMkLst>
        </pc:picChg>
        <pc:picChg chg="add mod">
          <ac:chgData name="Liz Morris" userId="3dc0af20-b994-408c-b2ef-dd22e7b1ed7b" providerId="ADAL" clId="{B2FDA8A3-5447-433F-8D94-363AD2E88522}" dt="2023-05-03T11:22:14.705" v="16"/>
          <ac:picMkLst>
            <pc:docMk/>
            <pc:sldMk cId="4182877081" sldId="268"/>
            <ac:picMk id="16" creationId="{F8853C37-870E-5000-79C5-E7CEC6E0EC6D}"/>
          </ac:picMkLst>
        </pc:picChg>
      </pc:sldChg>
      <pc:sldChg chg="addSp modSp">
        <pc:chgData name="Liz Morris" userId="3dc0af20-b994-408c-b2ef-dd22e7b1ed7b" providerId="ADAL" clId="{B2FDA8A3-5447-433F-8D94-363AD2E88522}" dt="2023-05-03T11:10:22.790" v="10"/>
        <pc:sldMkLst>
          <pc:docMk/>
          <pc:sldMk cId="1835317790" sldId="269"/>
        </pc:sldMkLst>
        <pc:picChg chg="add mod">
          <ac:chgData name="Liz Morris" userId="3dc0af20-b994-408c-b2ef-dd22e7b1ed7b" providerId="ADAL" clId="{B2FDA8A3-5447-433F-8D94-363AD2E88522}" dt="2023-05-03T11:10:22.790" v="10"/>
          <ac:picMkLst>
            <pc:docMk/>
            <pc:sldMk cId="1835317790" sldId="269"/>
            <ac:picMk id="8" creationId="{B45CE3EA-85A0-039F-30AB-F360891462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284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284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99FE67A2-82E1-44BA-889E-9D7C3A186964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3638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6015" tIns="48007" rIns="96015" bIns="480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7284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7284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FE8ECB17-0B4A-4F90-8D81-DD436096B93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ECB17-0B4A-4F90-8D81-DD436096B936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E201-67F0-45D2-A9BF-866DCBE683DF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174B-30A2-426F-9F51-C4230A02651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hyperlink" Target="mailto:aqs@recognisingexcellence.co.uk" TargetMode="External"/><Relationship Id="rId4" Type="http://schemas.openxmlformats.org/officeDocument/2006/relationships/hyperlink" Target="http://www.recognisingexcellen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5" Type="http://schemas.openxmlformats.org/officeDocument/2006/relationships/hyperlink" Target="https://asauk.org.uk/advice-quality-standard/" TargetMode="External"/><Relationship Id="rId4" Type="http://schemas.openxmlformats.org/officeDocument/2006/relationships/hyperlink" Target="https://www.recognisingexcellence.co.uk/aq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2494"/>
            <a:ext cx="7772400" cy="2291137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The Advice Quality Standard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(AQSv4)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Application and Assessment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84324"/>
            <a:ext cx="6400800" cy="1257316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Recognising Excellence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7" name="Picture 2" descr="AQS_logo onl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0" y="50419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Video 27">
            <a:hlinkClick r:id="" action="ppaction://media"/>
            <a:extLst>
              <a:ext uri="{FF2B5EF4-FFF2-40B4-BE49-F238E27FC236}">
                <a16:creationId xmlns:a16="http://schemas.microsoft.com/office/drawing/2014/main" id="{E8F339F9-3CA1-68E1-6CDC-5853BF92FC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7690"/>
    </mc:Choice>
    <mc:Fallback>
      <p:transition spd="slow" advTm="1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6983-21E6-489E-B547-933E8D62AD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D1A6-78D4-49A3-9EFA-F1309B9091C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Register your interest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www.recognisingexcellence.co.uk</a:t>
            </a:r>
            <a:r>
              <a:rPr lang="en-GB" b="1" dirty="0">
                <a:solidFill>
                  <a:schemeClr val="bg1"/>
                </a:solidFill>
              </a:rPr>
              <a:t>  or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aqs@recognisingexcellence.co.</a:t>
            </a:r>
            <a:r>
              <a:rPr lang="en-GB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</a:t>
            </a:r>
            <a:endParaRPr lang="en-GB" b="1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Support Package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Access to RE in-house expertise – unlimited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On-line resources - restricted to members only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ASA Quarterly newsletters</a:t>
            </a:r>
          </a:p>
          <a:p>
            <a:r>
              <a:rPr lang="en-GB" b="1" dirty="0">
                <a:solidFill>
                  <a:schemeClr val="bg1"/>
                </a:solidFill>
              </a:rPr>
              <a:t>Self-Assessment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Checklist of documentation required</a:t>
            </a:r>
          </a:p>
          <a:p>
            <a:r>
              <a:rPr lang="en-GB" b="1" dirty="0">
                <a:solidFill>
                  <a:schemeClr val="bg1"/>
                </a:solidFill>
              </a:rPr>
              <a:t>Drafting and implementation phase</a:t>
            </a:r>
          </a:p>
          <a:p>
            <a:r>
              <a:rPr lang="en-GB" b="1" dirty="0">
                <a:solidFill>
                  <a:schemeClr val="bg1"/>
                </a:solidFill>
              </a:rPr>
              <a:t>Formal application for assessment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Picture 2" descr="AQS_logo online">
            <a:extLst>
              <a:ext uri="{FF2B5EF4-FFF2-40B4-BE49-F238E27FC236}">
                <a16:creationId xmlns:a16="http://schemas.microsoft.com/office/drawing/2014/main" id="{A4F12B59-F10E-4D20-A5D0-3CA9143E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135563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151E8492-A4DF-7509-5A71-7653E8E17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934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03"/>
    </mc:Choice>
    <mc:Fallback>
      <p:transition spd="slow" advTm="9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5C1C-A422-4A90-AC27-2A6280F1171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dirty="0">
                <a:solidFill>
                  <a:schemeClr val="bg1"/>
                </a:solidFill>
              </a:rPr>
              <a:t>Application and Assessment Process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8C147-9C06-48BA-98A6-779F742BE32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Desktop Audit application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Quality Manual and/or written policies and procedures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Strategy and Business Plan(s)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List of documents required available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To determine alignment against AQS requirements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Formal Desktop Audit positioning report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Action planning opportunity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2" descr="AQS_logo online">
            <a:extLst>
              <a:ext uri="{FF2B5EF4-FFF2-40B4-BE49-F238E27FC236}">
                <a16:creationId xmlns:a16="http://schemas.microsoft.com/office/drawing/2014/main" id="{89EBFF1C-4EC7-48B7-A22F-47966E4A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135563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A7E10D9-CBDB-F5CC-0A04-89768A991B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081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32"/>
    </mc:Choice>
    <mc:Fallback>
      <p:transition spd="slow" advTm="5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F71C-2ADB-4624-922B-D25F12AFA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9" y="294209"/>
            <a:ext cx="82296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dirty="0">
                <a:solidFill>
                  <a:schemeClr val="bg1"/>
                </a:solidFill>
              </a:rPr>
              <a:t>Application and Assessment Process continued….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D19A-1737-464D-A276-DDD71C8C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6334"/>
            <a:ext cx="8229600" cy="438983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On-Site Assessment</a:t>
            </a:r>
          </a:p>
          <a:p>
            <a:r>
              <a:rPr lang="en-GB" b="1" dirty="0">
                <a:solidFill>
                  <a:schemeClr val="bg1"/>
                </a:solidFill>
              </a:rPr>
              <a:t>Site visit must be agreed within 60 days</a:t>
            </a:r>
          </a:p>
          <a:p>
            <a:r>
              <a:rPr lang="en-GB" b="1" dirty="0">
                <a:solidFill>
                  <a:schemeClr val="bg1"/>
                </a:solidFill>
              </a:rPr>
              <a:t>An Assessment Plan/timetable will be sent to you approximately 7-10 days in advance</a:t>
            </a:r>
          </a:p>
          <a:p>
            <a:r>
              <a:rPr lang="en-GB" b="1" dirty="0">
                <a:solidFill>
                  <a:schemeClr val="bg1"/>
                </a:solidFill>
              </a:rPr>
              <a:t>No. days on site depends on the number of FTE advisors/caseworkers/managers you have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 descr="AQS_logo online">
            <a:extLst>
              <a:ext uri="{FF2B5EF4-FFF2-40B4-BE49-F238E27FC236}">
                <a16:creationId xmlns:a16="http://schemas.microsoft.com/office/drawing/2014/main" id="{AE8116DF-EA74-4A3B-AAB9-D3A66AE1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135564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45CE3EA-85A0-039F-30AB-F36089146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531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77"/>
    </mc:Choice>
    <mc:Fallback>
      <p:transition spd="slow" advTm="7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F71C-2ADB-4624-922B-D25F12AFA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40454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dirty="0">
                <a:solidFill>
                  <a:schemeClr val="bg1"/>
                </a:solidFill>
              </a:rPr>
              <a:t>Application and Assessment Process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continued….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D19A-1737-464D-A276-DDD71C8C5B4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</a:rPr>
              <a:t>Initial Assessment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Site based activity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Considers practical implementation of written policies and procedures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Review central records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Speak with staff/volunteers/trustees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Review client case files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bg1"/>
                </a:solidFill>
              </a:rPr>
              <a:t>Assessor decision and verbal feedback</a:t>
            </a:r>
          </a:p>
          <a:p>
            <a:endParaRPr lang="en-GB" dirty="0"/>
          </a:p>
        </p:txBody>
      </p:sp>
      <p:pic>
        <p:nvPicPr>
          <p:cNvPr id="5" name="Picture 2" descr="AQS_logo online">
            <a:extLst>
              <a:ext uri="{FF2B5EF4-FFF2-40B4-BE49-F238E27FC236}">
                <a16:creationId xmlns:a16="http://schemas.microsoft.com/office/drawing/2014/main" id="{AE8116DF-EA74-4A3B-AAB9-D3A66AE1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0" y="5135563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1E05D2DE-F542-3D65-B2AF-F315D1933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852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74"/>
    </mc:Choice>
    <mc:Fallback>
      <p:transition spd="slow" advTm="4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AD56B-B7DA-4309-94AD-8C31B501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868"/>
            <a:ext cx="8229600" cy="1534783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b="1" dirty="0">
                <a:solidFill>
                  <a:schemeClr val="bg1"/>
                </a:solidFill>
              </a:rPr>
              <a:t>Application and Assessment Process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Outcome/Findings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E71F-7A94-44AB-AE8F-DC66B1A60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0589"/>
            <a:ext cx="8229600" cy="385557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Corrective action period – 28 days (where applicable)</a:t>
            </a:r>
          </a:p>
          <a:p>
            <a:r>
              <a:rPr lang="en-GB" b="1" dirty="0">
                <a:solidFill>
                  <a:schemeClr val="bg1"/>
                </a:solidFill>
              </a:rPr>
              <a:t>Award of the AQS</a:t>
            </a:r>
          </a:p>
          <a:p>
            <a:r>
              <a:rPr lang="en-GB" b="1" dirty="0">
                <a:solidFill>
                  <a:schemeClr val="bg1"/>
                </a:solidFill>
              </a:rPr>
              <a:t>Use of Logo – celebrate success</a:t>
            </a:r>
          </a:p>
          <a:p>
            <a:r>
              <a:rPr lang="en-GB" b="1" dirty="0">
                <a:solidFill>
                  <a:schemeClr val="bg1"/>
                </a:solidFill>
              </a:rPr>
              <a:t>Two year assessment cycle thereafter </a:t>
            </a:r>
            <a:r>
              <a:rPr lang="en-GB" b="1">
                <a:solidFill>
                  <a:schemeClr val="bg1"/>
                </a:solidFill>
              </a:rPr>
              <a:t>monitoring assessments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AQS_logo online">
            <a:extLst>
              <a:ext uri="{FF2B5EF4-FFF2-40B4-BE49-F238E27FC236}">
                <a16:creationId xmlns:a16="http://schemas.microsoft.com/office/drawing/2014/main" id="{5BCD079C-A29D-46B1-8231-9048C97E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1700" y="4898232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515F502C-70FC-296F-2530-DA143CF15C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297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49"/>
    </mc:Choice>
    <mc:Fallback>
      <p:transition spd="slow" advTm="2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8028A-6E46-456F-8D39-B1329030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885"/>
            <a:ext cx="8229600" cy="1119883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Useful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D937C-C2E7-484E-BE08-D7923A9C6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50040"/>
            <a:ext cx="8229600" cy="387612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AQS v4 Standard </a:t>
            </a:r>
          </a:p>
          <a:p>
            <a:r>
              <a:rPr lang="en-GB" b="1" dirty="0">
                <a:solidFill>
                  <a:schemeClr val="bg1"/>
                </a:solidFill>
              </a:rPr>
              <a:t>AQS Casework Self Declaration Form</a:t>
            </a:r>
          </a:p>
          <a:p>
            <a:r>
              <a:rPr lang="en-GB" b="1" dirty="0">
                <a:solidFill>
                  <a:schemeClr val="bg1"/>
                </a:solidFill>
              </a:rPr>
              <a:t>AQS v4 A Complete Guide </a:t>
            </a:r>
          </a:p>
          <a:p>
            <a:r>
              <a:rPr lang="en-GB" b="1">
                <a:solidFill>
                  <a:schemeClr val="bg1"/>
                </a:solidFill>
              </a:rPr>
              <a:t>Pricing </a:t>
            </a:r>
            <a:r>
              <a:rPr lang="en-GB" b="1" dirty="0">
                <a:solidFill>
                  <a:schemeClr val="bg1"/>
                </a:solidFill>
              </a:rPr>
              <a:t>Schedule</a:t>
            </a:r>
          </a:p>
        </p:txBody>
      </p:sp>
      <p:pic>
        <p:nvPicPr>
          <p:cNvPr id="5" name="Picture 2" descr="AQS_logo online">
            <a:extLst>
              <a:ext uri="{FF2B5EF4-FFF2-40B4-BE49-F238E27FC236}">
                <a16:creationId xmlns:a16="http://schemas.microsoft.com/office/drawing/2014/main" id="{1D51892D-F373-47F3-A8A4-D70F7EFC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5610" y="5127029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0929B072-ED4A-8CF4-6D7D-31B45D61D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881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59"/>
    </mc:Choice>
    <mc:Fallback>
      <p:transition spd="slow" advTm="4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42DD-87FF-4718-BA52-882424C1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5008"/>
            <a:ext cx="8229600" cy="110447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Useful links and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EE822-A20B-48C9-BE3D-F973D5ED4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54193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Further information can be found at: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https://www.recognisingexcellence.co.uk/aqs/</a:t>
            </a: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https://asauk.org.uk/advice-quality-standard/</a:t>
            </a: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u="sng" dirty="0">
                <a:solidFill>
                  <a:schemeClr val="bg1"/>
                </a:solidFill>
              </a:rPr>
              <a:t>Webinars:</a:t>
            </a:r>
          </a:p>
          <a:p>
            <a:r>
              <a:rPr lang="en-GB" b="1" dirty="0">
                <a:solidFill>
                  <a:schemeClr val="bg1"/>
                </a:solidFill>
              </a:rPr>
              <a:t>Individual webinars on the requirements of Sections A-G</a:t>
            </a:r>
          </a:p>
          <a:p>
            <a:r>
              <a:rPr lang="en-GB" b="1" dirty="0">
                <a:solidFill>
                  <a:schemeClr val="bg1"/>
                </a:solidFill>
              </a:rPr>
              <a:t>Applying at Advice Level and Advice with Casework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AQS_logo online">
            <a:extLst>
              <a:ext uri="{FF2B5EF4-FFF2-40B4-BE49-F238E27FC236}">
                <a16:creationId xmlns:a16="http://schemas.microsoft.com/office/drawing/2014/main" id="{922792E2-C9A5-49BB-B10E-C678ADA8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492392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F8853C37-870E-5000-79C5-E7CEC6E0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287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98"/>
    </mc:Choice>
    <mc:Fallback>
      <p:transition spd="slow" advTm="3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f6b14013-6159-4d09-a6a6-8a18a7a1bb7a" xsi:nil="true"/>
    <MigrationWizIdPermissions xmlns="f6b14013-6159-4d09-a6a6-8a18a7a1bb7a" xsi:nil="true"/>
    <MigrationWizIdDocumentLibraryPermissions xmlns="f6b14013-6159-4d09-a6a6-8a18a7a1bb7a" xsi:nil="true"/>
    <MigrationWizIdPermissionLevels xmlns="f6b14013-6159-4d09-a6a6-8a18a7a1bb7a" xsi:nil="true"/>
    <MigrationWizId xmlns="f6b14013-6159-4d09-a6a6-8a18a7a1bb7a">f372bc44-6346-49d6-ae42-e2a40dc0220c</MigrationWizId>
    <lcf76f155ced4ddcb4097134ff3c332f xmlns="f6b14013-6159-4d09-a6a6-8a18a7a1bb7a">
      <Terms xmlns="http://schemas.microsoft.com/office/infopath/2007/PartnerControls"/>
    </lcf76f155ced4ddcb4097134ff3c332f>
    <TaxCatchAll xmlns="e31f043f-7b16-4b95-8fea-5bfc8e1738da" xsi:nil="true"/>
    <SharedWithUsers xmlns="e31f043f-7b16-4b95-8fea-5bfc8e1738da">
      <UserInfo>
        <DisplayName>Liz Morris</DisplayName>
        <AccountId>17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EACB9C18E4E4596E05C8453BFC8C9" ma:contentTypeVersion="21" ma:contentTypeDescription="Create a new document." ma:contentTypeScope="" ma:versionID="663e9e63631b8fccebb0469d83c7ac41">
  <xsd:schema xmlns:xsd="http://www.w3.org/2001/XMLSchema" xmlns:xs="http://www.w3.org/2001/XMLSchema" xmlns:p="http://schemas.microsoft.com/office/2006/metadata/properties" xmlns:ns2="f6b14013-6159-4d09-a6a6-8a18a7a1bb7a" xmlns:ns3="e31f043f-7b16-4b95-8fea-5bfc8e1738da" targetNamespace="http://schemas.microsoft.com/office/2006/metadata/properties" ma:root="true" ma:fieldsID="c43031fa6296909bda135f79a9d948aa" ns2:_="" ns3:_="">
    <xsd:import namespace="f6b14013-6159-4d09-a6a6-8a18a7a1bb7a"/>
    <xsd:import namespace="e31f043f-7b16-4b95-8fea-5bfc8e1738da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b14013-6159-4d09-a6a6-8a18a7a1bb7a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description="Document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description="Document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b0f39669-4377-4d4a-ac5e-d97083f918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f043f-7b16-4b95-8fea-5bfc8e1738da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8400e480-ae67-4246-83ea-5d0ce3e66d4c}" ma:internalName="TaxCatchAll" ma:showField="CatchAllData" ma:web="e31f043f-7b16-4b95-8fea-5bfc8e1738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DC05A-8A48-4BF4-B4B4-E5BA42EC03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7DEAB9-1E65-4BC3-AB34-AFEB3F4AD980}">
  <ds:schemaRefs>
    <ds:schemaRef ds:uri="http://schemas.microsoft.com/office/2006/documentManagement/types"/>
    <ds:schemaRef ds:uri="http://schemas.microsoft.com/office/2006/metadata/properties"/>
    <ds:schemaRef ds:uri="f6b14013-6159-4d09-a6a6-8a18a7a1bb7a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31f043f-7b16-4b95-8fea-5bfc8e1738da"/>
  </ds:schemaRefs>
</ds:datastoreItem>
</file>

<file path=customXml/itemProps3.xml><?xml version="1.0" encoding="utf-8"?>
<ds:datastoreItem xmlns:ds="http://schemas.openxmlformats.org/officeDocument/2006/customXml" ds:itemID="{04EF0FFE-EBEC-4395-8BA7-C2C5CDCDA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b14013-6159-4d09-a6a6-8a18a7a1bb7a"/>
    <ds:schemaRef ds:uri="e31f043f-7b16-4b95-8fea-5bfc8e1738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310</Words>
  <Application>Microsoft Office PowerPoint</Application>
  <PresentationFormat>On-screen Show (4:3)</PresentationFormat>
  <Paragraphs>56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The Advice Quality Standard  (AQSv4) Application and Assessment Process</vt:lpstr>
      <vt:lpstr>Application Process</vt:lpstr>
      <vt:lpstr> Application and Assessment Process  </vt:lpstr>
      <vt:lpstr> Application and Assessment Process continued…. </vt:lpstr>
      <vt:lpstr> Application and Assessment Process continued…. </vt:lpstr>
      <vt:lpstr> Application and Assessment Process Outcome/Findings </vt:lpstr>
      <vt:lpstr>Useful Documentation</vt:lpstr>
      <vt:lpstr>Useful links and guidance</vt:lpstr>
    </vt:vector>
  </TitlesOfParts>
  <Company>GEL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Advice Quality Standard  (AQS)</dc:title>
  <dc:creator>Administrator</dc:creator>
  <cp:lastModifiedBy>Liz Morris</cp:lastModifiedBy>
  <cp:revision>2</cp:revision>
  <dcterms:created xsi:type="dcterms:W3CDTF">2014-09-24T17:53:30Z</dcterms:created>
  <dcterms:modified xsi:type="dcterms:W3CDTF">2023-05-03T11:22:23Z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0x01010038FEACB9C18E4E4596E05C8453BFC8C9</vt:lpwstr>
  </property>
  <property fmtid="{D5CDD505-2E9C-101B-9397-08002B2CF9AE}" pid="3" name="MediaServiceImageTags">
    <vt:lpwstr/>
  </property>
</Properties>
</file>